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6408" autoAdjust="0"/>
  </p:normalViewPr>
  <p:slideViewPr>
    <p:cSldViewPr snapToGrid="0">
      <p:cViewPr varScale="1">
        <p:scale>
          <a:sx n="61" d="100"/>
          <a:sy n="61" d="100"/>
        </p:scale>
        <p:origin x="76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ter Lovehagen (Student)" userId="8be1f642-2254-4ead-b5db-c115ef219287" providerId="ADAL" clId="{512FA5E2-CB80-4150-B9F1-32BA08893AF8}"/>
    <pc:docChg chg="custSel modSld">
      <pc:chgData name="Petter Lovehagen (Student)" userId="8be1f642-2254-4ead-b5db-c115ef219287" providerId="ADAL" clId="{512FA5E2-CB80-4150-B9F1-32BA08893AF8}" dt="2023-11-15T22:51:25.055" v="35" actId="20577"/>
      <pc:docMkLst>
        <pc:docMk/>
      </pc:docMkLst>
      <pc:sldChg chg="modSp mod">
        <pc:chgData name="Petter Lovehagen (Student)" userId="8be1f642-2254-4ead-b5db-c115ef219287" providerId="ADAL" clId="{512FA5E2-CB80-4150-B9F1-32BA08893AF8}" dt="2023-11-15T22:50:30.972" v="0" actId="313"/>
        <pc:sldMkLst>
          <pc:docMk/>
          <pc:sldMk cId="3682893793" sldId="284"/>
        </pc:sldMkLst>
        <pc:spChg chg="mod">
          <ac:chgData name="Petter Lovehagen (Student)" userId="8be1f642-2254-4ead-b5db-c115ef219287" providerId="ADAL" clId="{512FA5E2-CB80-4150-B9F1-32BA08893AF8}" dt="2023-11-15T22:50:30.972" v="0" actId="313"/>
          <ac:spMkLst>
            <pc:docMk/>
            <pc:sldMk cId="3682893793" sldId="284"/>
            <ac:spMk id="3" creationId="{D053AFA8-5DDC-C1F1-61E2-B06D1E1E6F01}"/>
          </ac:spMkLst>
        </pc:spChg>
      </pc:sldChg>
      <pc:sldChg chg="modSp mod">
        <pc:chgData name="Petter Lovehagen (Student)" userId="8be1f642-2254-4ead-b5db-c115ef219287" providerId="ADAL" clId="{512FA5E2-CB80-4150-B9F1-32BA08893AF8}" dt="2023-11-15T22:51:25.055" v="35" actId="20577"/>
        <pc:sldMkLst>
          <pc:docMk/>
          <pc:sldMk cId="1028009698" sldId="288"/>
        </pc:sldMkLst>
        <pc:spChg chg="mod">
          <ac:chgData name="Petter Lovehagen (Student)" userId="8be1f642-2254-4ead-b5db-c115ef219287" providerId="ADAL" clId="{512FA5E2-CB80-4150-B9F1-32BA08893AF8}" dt="2023-11-15T22:51:25.055" v="35" actId="20577"/>
          <ac:spMkLst>
            <pc:docMk/>
            <pc:sldMk cId="1028009698" sldId="288"/>
            <ac:spMk id="3" creationId="{A9CCC67F-24DD-9AB8-25C7-B9F0BFB068C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AAFA5A-36D4-4863-980A-496424038AD9}" type="doc">
      <dgm:prSet loTypeId="urn:microsoft.com/office/officeart/2005/8/layout/funnel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34CEEDE2-25EF-468E-8FEE-0062AA2DFE00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values</a:t>
          </a:r>
        </a:p>
      </dgm:t>
    </dgm:pt>
    <dgm:pt modelId="{913EC33A-D33C-43CC-BC99-8D6725C7DC33}" type="parTrans" cxnId="{E9E39E7B-AB2E-4EE5-A72B-B3F870984085}">
      <dgm:prSet/>
      <dgm:spPr/>
      <dgm:t>
        <a:bodyPr/>
        <a:lstStyle/>
        <a:p>
          <a:endParaRPr lang="en-GB"/>
        </a:p>
      </dgm:t>
    </dgm:pt>
    <dgm:pt modelId="{B71AFADC-E8A6-4B20-81A7-29DF8046A717}" type="sibTrans" cxnId="{E9E39E7B-AB2E-4EE5-A72B-B3F870984085}">
      <dgm:prSet/>
      <dgm:spPr/>
      <dgm:t>
        <a:bodyPr/>
        <a:lstStyle/>
        <a:p>
          <a:endParaRPr lang="en-GB"/>
        </a:p>
      </dgm:t>
    </dgm:pt>
    <dgm:pt modelId="{999EBFE8-E9F2-4880-B148-AE0337FCC26A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GB" dirty="0"/>
            <a:t>data principles</a:t>
          </a:r>
        </a:p>
      </dgm:t>
    </dgm:pt>
    <dgm:pt modelId="{DDE9D06C-1BE2-4EAD-B0BD-245B6FBC48E7}" type="parTrans" cxnId="{D83E8D59-2B90-47DD-943D-43F642EAB50C}">
      <dgm:prSet/>
      <dgm:spPr/>
      <dgm:t>
        <a:bodyPr/>
        <a:lstStyle/>
        <a:p>
          <a:endParaRPr lang="en-GB"/>
        </a:p>
      </dgm:t>
    </dgm:pt>
    <dgm:pt modelId="{D02E96A8-0C2D-4BA9-9B90-8FBAB271E3D4}" type="sibTrans" cxnId="{D83E8D59-2B90-47DD-943D-43F642EAB50C}">
      <dgm:prSet/>
      <dgm:spPr/>
      <dgm:t>
        <a:bodyPr/>
        <a:lstStyle/>
        <a:p>
          <a:endParaRPr lang="en-GB"/>
        </a:p>
      </dgm:t>
    </dgm:pt>
    <dgm:pt modelId="{4FCD5F84-81AA-4FF3-B0AC-9F6A3357309C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Team Charter</a:t>
          </a:r>
        </a:p>
      </dgm:t>
    </dgm:pt>
    <dgm:pt modelId="{02DC69BB-A24A-486B-AA2A-98B11C38EF28}" type="parTrans" cxnId="{6A87A461-1464-4494-BF2F-9FF8D906D006}">
      <dgm:prSet/>
      <dgm:spPr/>
      <dgm:t>
        <a:bodyPr/>
        <a:lstStyle/>
        <a:p>
          <a:endParaRPr lang="en-GB"/>
        </a:p>
      </dgm:t>
    </dgm:pt>
    <dgm:pt modelId="{32238188-E2A6-4439-B0DD-3120D61C779B}" type="sibTrans" cxnId="{6A87A461-1464-4494-BF2F-9FF8D906D006}">
      <dgm:prSet/>
      <dgm:spPr/>
      <dgm:t>
        <a:bodyPr/>
        <a:lstStyle/>
        <a:p>
          <a:endParaRPr lang="en-GB"/>
        </a:p>
      </dgm:t>
    </dgm:pt>
    <dgm:pt modelId="{D285BE72-AE07-4DAA-9307-6F5E9D799483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/>
            <a:t>ways of working</a:t>
          </a:r>
        </a:p>
      </dgm:t>
    </dgm:pt>
    <dgm:pt modelId="{B1AD5C0F-2533-4051-80C1-CA329D1963BB}" type="parTrans" cxnId="{36F00D7E-9146-48A7-AC3D-C3F27FC6CDB1}">
      <dgm:prSet/>
      <dgm:spPr/>
      <dgm:t>
        <a:bodyPr/>
        <a:lstStyle/>
        <a:p>
          <a:endParaRPr lang="en-GB"/>
        </a:p>
      </dgm:t>
    </dgm:pt>
    <dgm:pt modelId="{207EFBA6-9BCB-441A-BB0E-9338DCAE34D5}" type="sibTrans" cxnId="{36F00D7E-9146-48A7-AC3D-C3F27FC6CDB1}">
      <dgm:prSet/>
      <dgm:spPr/>
      <dgm:t>
        <a:bodyPr/>
        <a:lstStyle/>
        <a:p>
          <a:endParaRPr lang="en-GB"/>
        </a:p>
      </dgm:t>
    </dgm:pt>
    <dgm:pt modelId="{29E9CB00-A8B4-48F3-ADEB-3A406A1A56D3}" type="pres">
      <dgm:prSet presAssocID="{36AAFA5A-36D4-4863-980A-496424038AD9}" presName="Name0" presStyleCnt="0">
        <dgm:presLayoutVars>
          <dgm:chMax val="4"/>
          <dgm:resizeHandles val="exact"/>
        </dgm:presLayoutVars>
      </dgm:prSet>
      <dgm:spPr/>
    </dgm:pt>
    <dgm:pt modelId="{F85A8A88-9248-4E7C-9BC8-065EF5F5866F}" type="pres">
      <dgm:prSet presAssocID="{36AAFA5A-36D4-4863-980A-496424038AD9}" presName="ellipse" presStyleLbl="trBgShp" presStyleIdx="0" presStyleCnt="1"/>
      <dgm:spPr/>
    </dgm:pt>
    <dgm:pt modelId="{84D87DB6-3C37-40EF-B5F3-9C00ED957262}" type="pres">
      <dgm:prSet presAssocID="{36AAFA5A-36D4-4863-980A-496424038AD9}" presName="arrow1" presStyleLbl="fgShp" presStyleIdx="0" presStyleCnt="1"/>
      <dgm:spPr/>
    </dgm:pt>
    <dgm:pt modelId="{BF0CF473-094D-422B-AE09-866A954CC7BE}" type="pres">
      <dgm:prSet presAssocID="{36AAFA5A-36D4-4863-980A-496424038AD9}" presName="rectangle" presStyleLbl="revTx" presStyleIdx="0" presStyleCnt="1">
        <dgm:presLayoutVars>
          <dgm:bulletEnabled val="1"/>
        </dgm:presLayoutVars>
      </dgm:prSet>
      <dgm:spPr/>
    </dgm:pt>
    <dgm:pt modelId="{22D18686-903D-4793-AC60-157F7D0105F5}" type="pres">
      <dgm:prSet presAssocID="{D285BE72-AE07-4DAA-9307-6F5E9D799483}" presName="item1" presStyleLbl="node1" presStyleIdx="0" presStyleCnt="3">
        <dgm:presLayoutVars>
          <dgm:bulletEnabled val="1"/>
        </dgm:presLayoutVars>
      </dgm:prSet>
      <dgm:spPr/>
    </dgm:pt>
    <dgm:pt modelId="{C5676CCC-34B1-49AC-BE0B-0D73B76F4130}" type="pres">
      <dgm:prSet presAssocID="{34CEEDE2-25EF-468E-8FEE-0062AA2DFE00}" presName="item2" presStyleLbl="node1" presStyleIdx="1" presStyleCnt="3" custLinFactNeighborX="-1129" custLinFactNeighborY="-6567">
        <dgm:presLayoutVars>
          <dgm:bulletEnabled val="1"/>
        </dgm:presLayoutVars>
      </dgm:prSet>
      <dgm:spPr/>
    </dgm:pt>
    <dgm:pt modelId="{CD991BE8-0DDD-4274-BB8A-206C50A07AB1}" type="pres">
      <dgm:prSet presAssocID="{4FCD5F84-81AA-4FF3-B0AC-9F6A3357309C}" presName="item3" presStyleLbl="node1" presStyleIdx="2" presStyleCnt="3">
        <dgm:presLayoutVars>
          <dgm:bulletEnabled val="1"/>
        </dgm:presLayoutVars>
      </dgm:prSet>
      <dgm:spPr/>
    </dgm:pt>
    <dgm:pt modelId="{24D4F3F7-723E-4AA9-8C26-493C77A92EA6}" type="pres">
      <dgm:prSet presAssocID="{36AAFA5A-36D4-4863-980A-496424038AD9}" presName="funnel" presStyleLbl="trAlignAcc1" presStyleIdx="0" presStyleCnt="1"/>
      <dgm:spPr/>
    </dgm:pt>
  </dgm:ptLst>
  <dgm:cxnLst>
    <dgm:cxn modelId="{EE2EB334-A1E6-4E23-8732-3382DE3FD3BC}" type="presOf" srcId="{34CEEDE2-25EF-468E-8FEE-0062AA2DFE00}" destId="{22D18686-903D-4793-AC60-157F7D0105F5}" srcOrd="0" destOrd="0" presId="urn:microsoft.com/office/officeart/2005/8/layout/funnel1"/>
    <dgm:cxn modelId="{6BD56240-CEED-4412-91DC-2FC561946306}" type="presOf" srcId="{999EBFE8-E9F2-4880-B148-AE0337FCC26A}" destId="{CD991BE8-0DDD-4274-BB8A-206C50A07AB1}" srcOrd="0" destOrd="0" presId="urn:microsoft.com/office/officeart/2005/8/layout/funnel1"/>
    <dgm:cxn modelId="{6A87A461-1464-4494-BF2F-9FF8D906D006}" srcId="{36AAFA5A-36D4-4863-980A-496424038AD9}" destId="{4FCD5F84-81AA-4FF3-B0AC-9F6A3357309C}" srcOrd="3" destOrd="0" parTransId="{02DC69BB-A24A-486B-AA2A-98B11C38EF28}" sibTransId="{32238188-E2A6-4439-B0DD-3120D61C779B}"/>
    <dgm:cxn modelId="{D83E8D59-2B90-47DD-943D-43F642EAB50C}" srcId="{36AAFA5A-36D4-4863-980A-496424038AD9}" destId="{999EBFE8-E9F2-4880-B148-AE0337FCC26A}" srcOrd="0" destOrd="0" parTransId="{DDE9D06C-1BE2-4EAD-B0BD-245B6FBC48E7}" sibTransId="{D02E96A8-0C2D-4BA9-9B90-8FBAB271E3D4}"/>
    <dgm:cxn modelId="{E9E39E7B-AB2E-4EE5-A72B-B3F870984085}" srcId="{36AAFA5A-36D4-4863-980A-496424038AD9}" destId="{34CEEDE2-25EF-468E-8FEE-0062AA2DFE00}" srcOrd="2" destOrd="0" parTransId="{913EC33A-D33C-43CC-BC99-8D6725C7DC33}" sibTransId="{B71AFADC-E8A6-4B20-81A7-29DF8046A717}"/>
    <dgm:cxn modelId="{36F00D7E-9146-48A7-AC3D-C3F27FC6CDB1}" srcId="{36AAFA5A-36D4-4863-980A-496424038AD9}" destId="{D285BE72-AE07-4DAA-9307-6F5E9D799483}" srcOrd="1" destOrd="0" parTransId="{B1AD5C0F-2533-4051-80C1-CA329D1963BB}" sibTransId="{207EFBA6-9BCB-441A-BB0E-9338DCAE34D5}"/>
    <dgm:cxn modelId="{69EB2C8B-57E7-42B7-AA29-A40A00D1CF17}" type="presOf" srcId="{D285BE72-AE07-4DAA-9307-6F5E9D799483}" destId="{C5676CCC-34B1-49AC-BE0B-0D73B76F4130}" srcOrd="0" destOrd="0" presId="urn:microsoft.com/office/officeart/2005/8/layout/funnel1"/>
    <dgm:cxn modelId="{790A6BA1-F64E-4ECD-B824-FB6A3B0D7DBC}" type="presOf" srcId="{36AAFA5A-36D4-4863-980A-496424038AD9}" destId="{29E9CB00-A8B4-48F3-ADEB-3A406A1A56D3}" srcOrd="0" destOrd="0" presId="urn:microsoft.com/office/officeart/2005/8/layout/funnel1"/>
    <dgm:cxn modelId="{735951FF-769C-47A8-B306-F9EC4A5602EE}" type="presOf" srcId="{4FCD5F84-81AA-4FF3-B0AC-9F6A3357309C}" destId="{BF0CF473-094D-422B-AE09-866A954CC7BE}" srcOrd="0" destOrd="0" presId="urn:microsoft.com/office/officeart/2005/8/layout/funnel1"/>
    <dgm:cxn modelId="{5FED2CC6-7ACD-4228-BCAD-99D71B1EE826}" type="presParOf" srcId="{29E9CB00-A8B4-48F3-ADEB-3A406A1A56D3}" destId="{F85A8A88-9248-4E7C-9BC8-065EF5F5866F}" srcOrd="0" destOrd="0" presId="urn:microsoft.com/office/officeart/2005/8/layout/funnel1"/>
    <dgm:cxn modelId="{7CF6A4C0-F4AD-4ACD-A1AA-8B11057CEEBF}" type="presParOf" srcId="{29E9CB00-A8B4-48F3-ADEB-3A406A1A56D3}" destId="{84D87DB6-3C37-40EF-B5F3-9C00ED957262}" srcOrd="1" destOrd="0" presId="urn:microsoft.com/office/officeart/2005/8/layout/funnel1"/>
    <dgm:cxn modelId="{EC5A0F27-BE47-4C2D-9F89-26641A18B9F4}" type="presParOf" srcId="{29E9CB00-A8B4-48F3-ADEB-3A406A1A56D3}" destId="{BF0CF473-094D-422B-AE09-866A954CC7BE}" srcOrd="2" destOrd="0" presId="urn:microsoft.com/office/officeart/2005/8/layout/funnel1"/>
    <dgm:cxn modelId="{0E33D53C-C1FF-4ACD-BD37-B58E6BF0CEE2}" type="presParOf" srcId="{29E9CB00-A8B4-48F3-ADEB-3A406A1A56D3}" destId="{22D18686-903D-4793-AC60-157F7D0105F5}" srcOrd="3" destOrd="0" presId="urn:microsoft.com/office/officeart/2005/8/layout/funnel1"/>
    <dgm:cxn modelId="{A6F6785B-6550-492C-ADAB-93F4F68CBD46}" type="presParOf" srcId="{29E9CB00-A8B4-48F3-ADEB-3A406A1A56D3}" destId="{C5676CCC-34B1-49AC-BE0B-0D73B76F4130}" srcOrd="4" destOrd="0" presId="urn:microsoft.com/office/officeart/2005/8/layout/funnel1"/>
    <dgm:cxn modelId="{B1A188CC-33A6-4CDF-AD3D-2050D213C5F3}" type="presParOf" srcId="{29E9CB00-A8B4-48F3-ADEB-3A406A1A56D3}" destId="{CD991BE8-0DDD-4274-BB8A-206C50A07AB1}" srcOrd="5" destOrd="0" presId="urn:microsoft.com/office/officeart/2005/8/layout/funnel1"/>
    <dgm:cxn modelId="{62BF7062-2D83-4F7A-9E87-96AA837ABABC}" type="presParOf" srcId="{29E9CB00-A8B4-48F3-ADEB-3A406A1A56D3}" destId="{24D4F3F7-723E-4AA9-8C26-493C77A92EA6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5A8A88-9248-4E7C-9BC8-065EF5F5866F}">
      <dsp:nvSpPr>
        <dsp:cNvPr id="0" name=""/>
        <dsp:cNvSpPr/>
      </dsp:nvSpPr>
      <dsp:spPr>
        <a:xfrm>
          <a:off x="2673082" y="232543"/>
          <a:ext cx="4615091" cy="1602760"/>
        </a:xfrm>
        <a:prstGeom prst="ellipse">
          <a:avLst/>
        </a:prstGeom>
        <a:solidFill>
          <a:schemeClr val="dk2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D87DB6-3C37-40EF-B5F3-9C00ED957262}">
      <dsp:nvSpPr>
        <dsp:cNvPr id="0" name=""/>
        <dsp:cNvSpPr/>
      </dsp:nvSpPr>
      <dsp:spPr>
        <a:xfrm>
          <a:off x="4540584" y="4157159"/>
          <a:ext cx="894397" cy="572414"/>
        </a:xfrm>
        <a:prstGeom prst="downArrow">
          <a:avLst/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tint val="60000"/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</dsp:sp>
    <dsp:sp modelId="{BF0CF473-094D-422B-AE09-866A954CC7BE}">
      <dsp:nvSpPr>
        <dsp:cNvPr id="0" name=""/>
        <dsp:cNvSpPr/>
      </dsp:nvSpPr>
      <dsp:spPr>
        <a:xfrm>
          <a:off x="2841229" y="4615091"/>
          <a:ext cx="4293108" cy="107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0256" tIns="270256" rIns="270256" bIns="270256" numCol="1" spcCol="1270" anchor="ctr" anchorCtr="0">
          <a:noAutofit/>
        </a:bodyPr>
        <a:lstStyle/>
        <a:p>
          <a:pPr marL="0" lvl="0" indent="0" algn="ctr" defTabSz="1689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Team Charter</a:t>
          </a:r>
        </a:p>
      </dsp:txBody>
      <dsp:txXfrm>
        <a:off x="2841229" y="4615091"/>
        <a:ext cx="4293108" cy="1073277"/>
      </dsp:txXfrm>
    </dsp:sp>
    <dsp:sp modelId="{22D18686-903D-4793-AC60-157F7D0105F5}">
      <dsp:nvSpPr>
        <dsp:cNvPr id="0" name=""/>
        <dsp:cNvSpPr/>
      </dsp:nvSpPr>
      <dsp:spPr>
        <a:xfrm>
          <a:off x="4350971" y="1959088"/>
          <a:ext cx="1609915" cy="1609915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values</a:t>
          </a:r>
        </a:p>
      </dsp:txBody>
      <dsp:txXfrm>
        <a:off x="4586738" y="2194855"/>
        <a:ext cx="1138381" cy="1138381"/>
      </dsp:txXfrm>
    </dsp:sp>
    <dsp:sp modelId="{C5676CCC-34B1-49AC-BE0B-0D73B76F4130}">
      <dsp:nvSpPr>
        <dsp:cNvPr id="0" name=""/>
        <dsp:cNvSpPr/>
      </dsp:nvSpPr>
      <dsp:spPr>
        <a:xfrm>
          <a:off x="3180812" y="645570"/>
          <a:ext cx="1609915" cy="1609915"/>
        </a:xfrm>
        <a:prstGeom prst="ellipse">
          <a:avLst/>
        </a:prstGeom>
        <a:gradFill rotWithShape="1">
          <a:gsLst>
            <a:gs pos="0">
              <a:schemeClr val="dk1">
                <a:tint val="100000"/>
                <a:shade val="85000"/>
                <a:satMod val="100000"/>
                <a:lumMod val="100000"/>
              </a:schemeClr>
            </a:gs>
            <a:gs pos="100000">
              <a:schemeClr val="dk1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1">
              <a:shade val="35000"/>
              <a:satMod val="160000"/>
            </a:schemeClr>
          </a:contourClr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ways of working</a:t>
          </a:r>
        </a:p>
      </dsp:txBody>
      <dsp:txXfrm>
        <a:off x="3416579" y="881337"/>
        <a:ext cx="1138381" cy="1138381"/>
      </dsp:txXfrm>
    </dsp:sp>
    <dsp:sp modelId="{CD991BE8-0DDD-4274-BB8A-206C50A07AB1}">
      <dsp:nvSpPr>
        <dsp:cNvPr id="0" name=""/>
        <dsp:cNvSpPr/>
      </dsp:nvSpPr>
      <dsp:spPr>
        <a:xfrm>
          <a:off x="4844679" y="362052"/>
          <a:ext cx="1609915" cy="1609915"/>
        </a:xfrm>
        <a:prstGeom prst="ellipse">
          <a:avLst/>
        </a:prstGeom>
        <a:solidFill>
          <a:schemeClr val="bg2">
            <a:lumMod val="75000"/>
          </a:schemeClr>
        </a:soli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data principles</a:t>
          </a:r>
        </a:p>
      </dsp:txBody>
      <dsp:txXfrm>
        <a:off x="5080446" y="597819"/>
        <a:ext cx="1138381" cy="1138381"/>
      </dsp:txXfrm>
    </dsp:sp>
    <dsp:sp modelId="{24D4F3F7-723E-4AA9-8C26-493C77A92EA6}">
      <dsp:nvSpPr>
        <dsp:cNvPr id="0" name=""/>
        <dsp:cNvSpPr/>
      </dsp:nvSpPr>
      <dsp:spPr>
        <a:xfrm>
          <a:off x="2483469" y="35775"/>
          <a:ext cx="5008626" cy="4006900"/>
        </a:xfrm>
        <a:prstGeom prst="funnel">
          <a:avLst/>
        </a:prstGeom>
        <a:solidFill>
          <a:schemeClr val="lt2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9BF0B33-9085-40C9-93A5-AB92D1B9A222}" type="datetime1">
              <a:rPr lang="en-GB" smtClean="0"/>
              <a:t>15/11/2023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5720C7-6FB5-45BA-BDBA-48D2872F91F1}" type="datetime1">
              <a:rPr lang="en-GB" smtClean="0"/>
              <a:pPr/>
              <a:t>15/11/2023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Click to 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n-GB" noProof="0"/>
              <a:t>Click to edit Master subtitle style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A6385DC9-997B-458E-A4CF-AC90B90DF325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4BF001-2B80-4AB9-BE59-83C5923EC802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C7B7CC-E160-4FC4-9005-71993151DC0E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6B4BC6-4D4C-4A15-A7B9-629A30CF6E83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A31E63-4ED2-4925-A5F4-6846649FFE35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DDAFAF-1776-40DA-8CA0-79036665708D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0D3D27-7A6C-4B35-B3FF-F31390EFED29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27C9E9-4515-4D38-A03A-D2F95C1F97CE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A4A46F-3E40-4151-8C36-A90EB8A48A85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2CA9A9-4A99-433C-A4F0-534775C3FAD7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CCC3AD-CC54-43D4-9C5D-6FBF5D207C09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51C4957F-1271-4000-97CB-F74033DE6EE6}" type="datetime1">
              <a:rPr lang="en-GB" noProof="0" smtClean="0"/>
              <a:t>15/11/2023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ikiagile.fr/images/6/62/Usmp_incremental_0406.jpg" TargetMode="External"/><Relationship Id="rId4" Type="http://schemas.openxmlformats.org/officeDocument/2006/relationships/hyperlink" Target="https://wikiagile.fr/images/7/71/Usmp_iterative_0407.jp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vincentdnl.com/drawings/backlog" TargetMode="External"/><Relationship Id="rId7" Type="http://schemas.openxmlformats.org/officeDocument/2006/relationships/hyperlink" Target="https://vincentdnl.com/drawings/prioritie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hyperlink" Target="https://vincentdnl.com/drawings/testing-tdd" TargetMode="External"/><Relationship Id="rId5" Type="http://schemas.openxmlformats.org/officeDocument/2006/relationships/hyperlink" Target="https://vincentdnl.com/drawings/pair-programming" TargetMode="External"/><Relationship Id="rId10" Type="http://schemas.openxmlformats.org/officeDocument/2006/relationships/image" Target="../media/image12.png"/><Relationship Id="rId4" Type="http://schemas.openxmlformats.org/officeDocument/2006/relationships/image" Target="../media/image9.png"/><Relationship Id="rId9" Type="http://schemas.openxmlformats.org/officeDocument/2006/relationships/hyperlink" Target="https://vincentdnl.com/drawings/marke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 fontScale="90000"/>
          </a:bodyPr>
          <a:lstStyle/>
          <a:p>
            <a:pPr algn="l" rtl="0"/>
            <a:r>
              <a:rPr lang="en-GB" dirty="0">
                <a:solidFill>
                  <a:srgbClr val="FFFFFF"/>
                </a:solidFill>
              </a:rPr>
              <a:t>Interdisciplinary Group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Team Charter and Ways of Working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634C7-C3E7-99B0-8340-F84BA7382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to ADD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CC67F-24DD-9AB8-25C7-B9F0BFB06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1. Conflict Resolution / Team Meetings / Communication</a:t>
            </a:r>
          </a:p>
          <a:p>
            <a:pPr marL="0" indent="0">
              <a:buNone/>
            </a:pPr>
            <a:r>
              <a:rPr lang="en-GB" dirty="0"/>
              <a:t>2. Data Principles</a:t>
            </a:r>
          </a:p>
          <a:p>
            <a:pPr marL="0" indent="0">
              <a:buNone/>
            </a:pPr>
            <a:r>
              <a:rPr lang="en-GB" dirty="0"/>
              <a:t>3. Tools</a:t>
            </a:r>
          </a:p>
          <a:p>
            <a:pPr marL="0" indent="0">
              <a:buNone/>
            </a:pPr>
            <a:r>
              <a:rPr lang="en-GB" dirty="0"/>
              <a:t>4. Demonstration and links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Trello – link to Board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Github</a:t>
            </a:r>
            <a:r>
              <a:rPr lang="en-GB" dirty="0"/>
              <a:t> – link to Repo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Zotero – link to group space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 marL="0" indent="0">
              <a:buNone/>
            </a:pPr>
            <a:r>
              <a:rPr lang="en-GB" dirty="0"/>
              <a:t>5. Team </a:t>
            </a:r>
            <a:r>
              <a:rPr lang="en-GB"/>
              <a:t>Charter template link 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  <a:p>
            <a:r>
              <a:rPr lang="en-GB" dirty="0"/>
              <a:t>Tools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8009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A5CFD-58E9-6728-CE8E-39C30FA3C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anchor="ctr">
            <a:normAutofit/>
          </a:bodyPr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E8BA1E5-FD7C-D560-6EC7-7B82C0F46B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3292943"/>
              </p:ext>
            </p:extLst>
          </p:nvPr>
        </p:nvGraphicFramePr>
        <p:xfrm>
          <a:off x="1024128" y="585217"/>
          <a:ext cx="9975566" cy="5724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83D00A24-7C18-AC8A-2575-717196ECB25E}"/>
              </a:ext>
            </a:extLst>
          </p:cNvPr>
          <p:cNvGrpSpPr/>
          <p:nvPr/>
        </p:nvGrpSpPr>
        <p:grpSpPr>
          <a:xfrm>
            <a:off x="3049867" y="316273"/>
            <a:ext cx="1609915" cy="1609915"/>
            <a:chOff x="4844679" y="362052"/>
            <a:chExt cx="1609915" cy="1609915"/>
          </a:xfrm>
          <a:gradFill flip="none" rotWithShape="1">
            <a:gsLst>
              <a:gs pos="0">
                <a:schemeClr val="accent6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6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6">
                  <a:lumMod val="60000"/>
                  <a:lumOff val="4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EE59FC9-9458-531B-9B13-8DDE2AC0EB4E}"/>
                </a:ext>
              </a:extLst>
            </p:cNvPr>
            <p:cNvSpPr/>
            <p:nvPr/>
          </p:nvSpPr>
          <p:spPr>
            <a:xfrm>
              <a:off x="4844679" y="362052"/>
              <a:ext cx="1609915" cy="1609915"/>
            </a:xfrm>
            <a:prstGeom prst="ellipse">
              <a:avLst/>
            </a:prstGeom>
            <a:grpFill/>
          </p:spPr>
          <p:style>
            <a:lnRef idx="0">
              <a:schemeClr val="lt2">
                <a:hueOff val="0"/>
                <a:satOff val="0"/>
                <a:lumOff val="0"/>
                <a:alphaOff val="0"/>
              </a:schemeClr>
            </a:lnRef>
            <a:fillRef idx="3">
              <a:schemeClr val="dk2">
                <a:hueOff val="0"/>
                <a:satOff val="0"/>
                <a:lumOff val="0"/>
                <a:alphaOff val="0"/>
              </a:schemeClr>
            </a:fillRef>
            <a:effectRef idx="3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1" name="Oval 4">
              <a:extLst>
                <a:ext uri="{FF2B5EF4-FFF2-40B4-BE49-F238E27FC236}">
                  <a16:creationId xmlns:a16="http://schemas.microsoft.com/office/drawing/2014/main" id="{B9209E57-4981-AD55-19C8-44B9524C1EE5}"/>
                </a:ext>
              </a:extLst>
            </p:cNvPr>
            <p:cNvSpPr txBox="1"/>
            <p:nvPr/>
          </p:nvSpPr>
          <p:spPr>
            <a:xfrm>
              <a:off x="5080446" y="597819"/>
              <a:ext cx="1138381" cy="113838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7940" tIns="27940" rIns="27940" bIns="2794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200" kern="1200" dirty="0"/>
                <a:t>team members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7615870-F1A0-70EE-4C57-FBBAE3D8AF59}"/>
              </a:ext>
            </a:extLst>
          </p:cNvPr>
          <p:cNvGrpSpPr/>
          <p:nvPr/>
        </p:nvGrpSpPr>
        <p:grpSpPr>
          <a:xfrm>
            <a:off x="7065190" y="316272"/>
            <a:ext cx="1609915" cy="1609915"/>
            <a:chOff x="4844679" y="362052"/>
            <a:chExt cx="1609915" cy="1609915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BE60166-DB3B-BF12-0AC6-D2298522CAA2}"/>
                </a:ext>
              </a:extLst>
            </p:cNvPr>
            <p:cNvSpPr/>
            <p:nvPr/>
          </p:nvSpPr>
          <p:spPr>
            <a:xfrm>
              <a:off x="4844679" y="362052"/>
              <a:ext cx="1609915" cy="1609915"/>
            </a:xfrm>
            <a:prstGeom prst="ellipse">
              <a:avLst/>
            </a:prstGeom>
            <a:grpFill/>
          </p:spPr>
          <p:style>
            <a:lnRef idx="0">
              <a:schemeClr val="lt2">
                <a:hueOff val="0"/>
                <a:satOff val="0"/>
                <a:lumOff val="0"/>
                <a:alphaOff val="0"/>
              </a:schemeClr>
            </a:lnRef>
            <a:fillRef idx="3">
              <a:schemeClr val="dk2">
                <a:hueOff val="0"/>
                <a:satOff val="0"/>
                <a:lumOff val="0"/>
                <a:alphaOff val="0"/>
              </a:schemeClr>
            </a:fillRef>
            <a:effectRef idx="3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7" name="Oval 4">
              <a:extLst>
                <a:ext uri="{FF2B5EF4-FFF2-40B4-BE49-F238E27FC236}">
                  <a16:creationId xmlns:a16="http://schemas.microsoft.com/office/drawing/2014/main" id="{AF0FCC2C-CCEC-EB67-A281-18F2E9CA0934}"/>
                </a:ext>
              </a:extLst>
            </p:cNvPr>
            <p:cNvSpPr txBox="1"/>
            <p:nvPr/>
          </p:nvSpPr>
          <p:spPr>
            <a:xfrm>
              <a:off x="5080446" y="597819"/>
              <a:ext cx="1138381" cy="113838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7940" tIns="27940" rIns="27940" bIns="2794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200" kern="1200" dirty="0"/>
                <a:t>tools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0051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C061F-7934-37A7-B43A-D0875D402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FF8CB-5E4B-2DF2-9D01-EC58B96C3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01906"/>
            <a:ext cx="9720073" cy="4507454"/>
          </a:xfrm>
        </p:spPr>
        <p:txBody>
          <a:bodyPr/>
          <a:lstStyle/>
          <a:p>
            <a:r>
              <a:rPr lang="en-GB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Respect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GB" b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nsolas" panose="020B0609020204030204" pitchFamily="49" charset="0"/>
              </a:rPr>
              <a:t>Treat each team member with respect and dignity, appreciating diverse backgrounds and experiences.</a:t>
            </a:r>
          </a:p>
          <a:p>
            <a:r>
              <a:rPr lang="en-GB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Inclusivity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nsolas" panose="020B0609020204030204" pitchFamily="49" charset="0"/>
              </a:rPr>
              <a:t>- Promote an inclusive environment where every member feels welcomed, valued, and safe to contribute.</a:t>
            </a:r>
          </a:p>
          <a:p>
            <a:r>
              <a:rPr lang="en-GB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Integrity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nsolas" panose="020B0609020204030204" pitchFamily="49" charset="0"/>
              </a:rPr>
              <a:t>- Act honestly and ethically in all project activities and communications.</a:t>
            </a:r>
          </a:p>
          <a:p>
            <a:r>
              <a:rPr lang="en-GB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Excellence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nsolas" panose="020B0609020204030204" pitchFamily="49" charset="0"/>
              </a:rPr>
              <a:t>- Strive for excellence through persistence, grit, and continuous improvement.</a:t>
            </a:r>
          </a:p>
          <a:p>
            <a:endParaRPr lang="en-GB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Thoughts? Amendments? Suggestions?</a:t>
            </a:r>
            <a:endParaRPr lang="en-GB" b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820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C061F-7934-37A7-B43A-D0875D402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40808"/>
          </a:xfrm>
        </p:spPr>
        <p:txBody>
          <a:bodyPr>
            <a:normAutofit/>
          </a:bodyPr>
          <a:lstStyle/>
          <a:p>
            <a:r>
              <a:rPr lang="en-GB" sz="4800" dirty="0"/>
              <a:t>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FF8CB-5E4B-2DF2-9D01-EC58B96C3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753" y="1586753"/>
            <a:ext cx="11205881" cy="4722607"/>
          </a:xfrm>
        </p:spPr>
        <p:txBody>
          <a:bodyPr numCol="2">
            <a:normAutofit fontScale="85000" lnSpcReduction="20000"/>
          </a:bodyPr>
          <a:lstStyle/>
          <a:p>
            <a:endParaRPr lang="en-GB" sz="2100" dirty="0">
              <a:solidFill>
                <a:srgbClr val="6796E6"/>
              </a:solidFill>
              <a:latin typeface="Consolas" panose="020B0609020204030204" pitchFamily="49" charset="0"/>
            </a:endParaRPr>
          </a:p>
          <a:p>
            <a:r>
              <a:rPr lang="en-GB" sz="2100" b="1" dirty="0">
                <a:solidFill>
                  <a:srgbClr val="6796E6"/>
                </a:solidFill>
                <a:latin typeface="Consolas" panose="020B0609020204030204" pitchFamily="49" charset="0"/>
              </a:rPr>
              <a:t>Accountability</a:t>
            </a:r>
            <a: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  <a:t> </a:t>
            </a:r>
            <a:r>
              <a:rPr lang="en-GB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Take personal responsibility for project work, communication and conducting ourselves ethically.</a:t>
            </a:r>
          </a:p>
          <a:p>
            <a:b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</a:br>
            <a:r>
              <a:rPr lang="en-GB" sz="2100" b="1" dirty="0">
                <a:solidFill>
                  <a:srgbClr val="6796E6"/>
                </a:solidFill>
                <a:latin typeface="Consolas" panose="020B0609020204030204" pitchFamily="49" charset="0"/>
              </a:rPr>
              <a:t>Collaboration</a:t>
            </a:r>
            <a: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  <a:t> </a:t>
            </a:r>
            <a:r>
              <a:rPr lang="en-GB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Work together effectively by openly sharing ideas, providing support, and valuing all contributions.</a:t>
            </a:r>
          </a:p>
          <a:p>
            <a:b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</a:br>
            <a:r>
              <a:rPr lang="en-GB" sz="2100" b="1" dirty="0">
                <a:solidFill>
                  <a:srgbClr val="6796E6"/>
                </a:solidFill>
                <a:latin typeface="Consolas" panose="020B0609020204030204" pitchFamily="49" charset="0"/>
              </a:rPr>
              <a:t>Communication</a:t>
            </a:r>
            <a: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  <a:t> </a:t>
            </a:r>
            <a:r>
              <a:rPr lang="en-GB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Communicate regularly through meetings, written channels, and informal discussions to stay aligned. Respond promptly to requests.</a:t>
            </a:r>
          </a:p>
          <a:p>
            <a:endParaRPr lang="en-GB" sz="2100" dirty="0">
              <a:solidFill>
                <a:srgbClr val="6796E6"/>
              </a:solidFill>
              <a:latin typeface="Consolas" panose="020B0609020204030204" pitchFamily="49" charset="0"/>
            </a:endParaRPr>
          </a:p>
          <a:p>
            <a:endParaRPr lang="en-GB" sz="2100" dirty="0">
              <a:solidFill>
                <a:srgbClr val="6796E6"/>
              </a:solidFill>
              <a:latin typeface="Consolas" panose="020B0609020204030204" pitchFamily="49" charset="0"/>
            </a:endParaRPr>
          </a:p>
          <a:p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Thoughts? Amendments? Suggestions?</a:t>
            </a:r>
          </a:p>
          <a:p>
            <a:endParaRPr lang="en-GB" sz="2100" dirty="0">
              <a:solidFill>
                <a:srgbClr val="6796E6"/>
              </a:solidFill>
              <a:latin typeface="Consolas" panose="020B0609020204030204" pitchFamily="49" charset="0"/>
            </a:endParaRPr>
          </a:p>
          <a:p>
            <a:b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</a:br>
            <a:r>
              <a:rPr lang="en-GB" sz="2100" b="1" dirty="0">
                <a:solidFill>
                  <a:srgbClr val="6796E6"/>
                </a:solidFill>
                <a:latin typeface="Consolas" panose="020B0609020204030204" pitchFamily="49" charset="0"/>
              </a:rPr>
              <a:t>Consensus</a:t>
            </a:r>
            <a: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  <a:t> </a:t>
            </a:r>
            <a:r>
              <a:rPr lang="en-GB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Make project decisions through constructive discussion leading to consensus while considering diverse viewpoints.</a:t>
            </a:r>
          </a:p>
          <a:p>
            <a:b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</a:br>
            <a:r>
              <a:rPr lang="en-GB" sz="2100" b="1" dirty="0">
                <a:solidFill>
                  <a:srgbClr val="6796E6"/>
                </a:solidFill>
                <a:latin typeface="Consolas" panose="020B0609020204030204" pitchFamily="49" charset="0"/>
              </a:rPr>
              <a:t>Continuous learning </a:t>
            </a:r>
            <a:r>
              <a:rPr lang="en-GB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Commit to continuously developing skills, knowledge, and capabilities throughout the project.</a:t>
            </a:r>
          </a:p>
          <a:p>
            <a:b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</a:br>
            <a:r>
              <a:rPr lang="en-GB" sz="2100" b="1" dirty="0">
                <a:solidFill>
                  <a:srgbClr val="6796E6"/>
                </a:solidFill>
                <a:latin typeface="Consolas" panose="020B0609020204030204" pitchFamily="49" charset="0"/>
              </a:rPr>
              <a:t>Impact</a:t>
            </a:r>
            <a:r>
              <a:rPr lang="en-GB" sz="2100" dirty="0">
                <a:solidFill>
                  <a:srgbClr val="6796E6"/>
                </a:solidFill>
                <a:latin typeface="Consolas" panose="020B0609020204030204" pitchFamily="49" charset="0"/>
              </a:rPr>
              <a:t> </a:t>
            </a:r>
            <a:r>
              <a:rPr lang="en-GB" sz="21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Have a positive impact on end users and stakeholders through adding value and advancing knowledge. Seek root causes and fundamental solutions over temporary symptom relief.</a:t>
            </a:r>
          </a:p>
          <a:p>
            <a:pPr marL="0" indent="0">
              <a:buNone/>
            </a:pPr>
            <a:endParaRPr lang="en-GB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008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6DACF-A2C0-7A91-8574-12B40FE7D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/>
          <a:p>
            <a:r>
              <a:rPr lang="en-GB" dirty="0"/>
              <a:t>Ways Of working</a:t>
            </a:r>
          </a:p>
        </p:txBody>
      </p:sp>
      <p:pic>
        <p:nvPicPr>
          <p:cNvPr id="9" name="Picture 8" descr="White arrows painted on the asphalt">
            <a:extLst>
              <a:ext uri="{FF2B5EF4-FFF2-40B4-BE49-F238E27FC236}">
                <a16:creationId xmlns:a16="http://schemas.microsoft.com/office/drawing/2014/main" id="{306375ED-011C-4128-73C2-C9699F2560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57" r="-1" b="28124"/>
          <a:stretch/>
        </p:blipFill>
        <p:spPr>
          <a:xfrm>
            <a:off x="20" y="-1"/>
            <a:ext cx="12188932" cy="457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34684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053AFA8-5DDC-C1F1-61E2-B06D1E1E6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DD054C-B6AC-9776-2630-067658C63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676400"/>
            <a:ext cx="9720073" cy="4632960"/>
          </a:xfrm>
        </p:spPr>
        <p:txBody>
          <a:bodyPr/>
          <a:lstStyle/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onsolas" panose="020B0609020204030204" pitchFamily="49" charset="0"/>
              </a:rPr>
              <a:t>Deliver work in short sprints with regular review, iteration, and adaptation based on feedback.</a:t>
            </a: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- Maintain a prioritised backlog, user stories and release plan to focus efforts.</a:t>
            </a:r>
          </a:p>
          <a:p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2D39AA-624A-5333-0FC0-BAC1E0FC4212}"/>
              </a:ext>
            </a:extLst>
          </p:cNvPr>
          <p:cNvSpPr/>
          <p:nvPr/>
        </p:nvSpPr>
        <p:spPr>
          <a:xfrm>
            <a:off x="1631576" y="4572000"/>
            <a:ext cx="573742" cy="5737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77710B-9D51-1B02-4795-6DEDB551A119}"/>
              </a:ext>
            </a:extLst>
          </p:cNvPr>
          <p:cNvSpPr/>
          <p:nvPr/>
        </p:nvSpPr>
        <p:spPr>
          <a:xfrm>
            <a:off x="1945341" y="4285129"/>
            <a:ext cx="573742" cy="57374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3699B6-7412-8890-F4B9-58E6344553ED}"/>
              </a:ext>
            </a:extLst>
          </p:cNvPr>
          <p:cNvSpPr/>
          <p:nvPr/>
        </p:nvSpPr>
        <p:spPr>
          <a:xfrm>
            <a:off x="2075330" y="4894729"/>
            <a:ext cx="573742" cy="57374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2603E2-9EA6-801E-E21C-FA005CCB214D}"/>
              </a:ext>
            </a:extLst>
          </p:cNvPr>
          <p:cNvSpPr/>
          <p:nvPr/>
        </p:nvSpPr>
        <p:spPr>
          <a:xfrm>
            <a:off x="2263589" y="4518210"/>
            <a:ext cx="573742" cy="573741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3CAEB7-2DDF-E83A-92F6-1227FF57F75C}"/>
              </a:ext>
            </a:extLst>
          </p:cNvPr>
          <p:cNvSpPr/>
          <p:nvPr/>
        </p:nvSpPr>
        <p:spPr>
          <a:xfrm>
            <a:off x="1573305" y="4132728"/>
            <a:ext cx="573742" cy="57374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8F3DB-21F3-3C5D-B637-79322580CC12}"/>
              </a:ext>
            </a:extLst>
          </p:cNvPr>
          <p:cNvSpPr/>
          <p:nvPr/>
        </p:nvSpPr>
        <p:spPr>
          <a:xfrm>
            <a:off x="2409353" y="4122867"/>
            <a:ext cx="573742" cy="57374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38D97D-141A-1FDA-CC0B-9442870F2F01}"/>
              </a:ext>
            </a:extLst>
          </p:cNvPr>
          <p:cNvSpPr/>
          <p:nvPr/>
        </p:nvSpPr>
        <p:spPr>
          <a:xfrm>
            <a:off x="4081449" y="4122866"/>
            <a:ext cx="573742" cy="57374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39C75C-9243-159A-9340-DB59229CD0B9}"/>
              </a:ext>
            </a:extLst>
          </p:cNvPr>
          <p:cNvSpPr/>
          <p:nvPr/>
        </p:nvSpPr>
        <p:spPr>
          <a:xfrm>
            <a:off x="4330939" y="4347881"/>
            <a:ext cx="573742" cy="57374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D9CC41-22AC-0AE1-7760-64FE7351765E}"/>
              </a:ext>
            </a:extLst>
          </p:cNvPr>
          <p:cNvSpPr/>
          <p:nvPr/>
        </p:nvSpPr>
        <p:spPr>
          <a:xfrm>
            <a:off x="4551336" y="4572000"/>
            <a:ext cx="573742" cy="57374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082FAC6E-D75F-05A8-F792-E06E8B17ECB0}"/>
              </a:ext>
            </a:extLst>
          </p:cNvPr>
          <p:cNvCxnSpPr>
            <a:cxnSpLocks/>
            <a:stCxn id="7" idx="2"/>
            <a:endCxn id="13" idx="2"/>
          </p:cNvCxnSpPr>
          <p:nvPr/>
        </p:nvCxnSpPr>
        <p:spPr>
          <a:xfrm rot="5400000" flipH="1" flipV="1">
            <a:off x="3438839" y="4069103"/>
            <a:ext cx="322729" cy="2476006"/>
          </a:xfrm>
          <a:prstGeom prst="curvedConnector3">
            <a:avLst>
              <a:gd name="adj1" fmla="val -15139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64ACDFE-21F9-FCA8-5BDB-10165758999C}"/>
              </a:ext>
            </a:extLst>
          </p:cNvPr>
          <p:cNvSpPr txBox="1"/>
          <p:nvPr/>
        </p:nvSpPr>
        <p:spPr>
          <a:xfrm>
            <a:off x="1495513" y="3565725"/>
            <a:ext cx="913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Backlog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75941B-655C-451F-9D3F-677214B20C92}"/>
              </a:ext>
            </a:extLst>
          </p:cNvPr>
          <p:cNvSpPr txBox="1"/>
          <p:nvPr/>
        </p:nvSpPr>
        <p:spPr>
          <a:xfrm>
            <a:off x="3964148" y="3429000"/>
            <a:ext cx="1174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Sprint</a:t>
            </a:r>
            <a:br>
              <a:rPr lang="en-GB" dirty="0"/>
            </a:br>
            <a:r>
              <a:rPr lang="en-GB" dirty="0"/>
              <a:t>Backlog</a:t>
            </a:r>
          </a:p>
        </p:txBody>
      </p:sp>
      <p:sp>
        <p:nvSpPr>
          <p:cNvPr id="26" name="Arrow: Circular 25">
            <a:extLst>
              <a:ext uri="{FF2B5EF4-FFF2-40B4-BE49-F238E27FC236}">
                <a16:creationId xmlns:a16="http://schemas.microsoft.com/office/drawing/2014/main" id="{08F8999F-DE2D-166A-8F06-2D90069B71BA}"/>
              </a:ext>
            </a:extLst>
          </p:cNvPr>
          <p:cNvSpPr/>
          <p:nvPr/>
        </p:nvSpPr>
        <p:spPr>
          <a:xfrm rot="4941951" flipH="1">
            <a:off x="5338346" y="3593862"/>
            <a:ext cx="2007855" cy="1941674"/>
          </a:xfrm>
          <a:prstGeom prst="circularArrow">
            <a:avLst>
              <a:gd name="adj1" fmla="val 10980"/>
              <a:gd name="adj2" fmla="val 1487388"/>
              <a:gd name="adj3" fmla="val 4500000"/>
              <a:gd name="adj4" fmla="val 10798017"/>
              <a:gd name="adj5" fmla="val 1250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1D0CB0-5ACC-1E14-DA50-610A2FDE18DB}"/>
              </a:ext>
            </a:extLst>
          </p:cNvPr>
          <p:cNvSpPr txBox="1"/>
          <p:nvPr/>
        </p:nvSpPr>
        <p:spPr>
          <a:xfrm>
            <a:off x="5829767" y="4131830"/>
            <a:ext cx="1137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Sprint</a:t>
            </a:r>
            <a:br>
              <a:rPr lang="en-GB" dirty="0"/>
            </a:br>
            <a:r>
              <a:rPr lang="en-GB" dirty="0"/>
              <a:t>1-2 weeks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52EC06E1-0627-EB98-9A38-40109ACC5D43}"/>
              </a:ext>
            </a:extLst>
          </p:cNvPr>
          <p:cNvSpPr/>
          <p:nvPr/>
        </p:nvSpPr>
        <p:spPr>
          <a:xfrm>
            <a:off x="5731803" y="4858870"/>
            <a:ext cx="1802806" cy="762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Arrow: Circular 28">
            <a:extLst>
              <a:ext uri="{FF2B5EF4-FFF2-40B4-BE49-F238E27FC236}">
                <a16:creationId xmlns:a16="http://schemas.microsoft.com/office/drawing/2014/main" id="{A6482DBB-0E27-3A95-2B8A-C517F95F04E1}"/>
              </a:ext>
            </a:extLst>
          </p:cNvPr>
          <p:cNvSpPr/>
          <p:nvPr/>
        </p:nvSpPr>
        <p:spPr>
          <a:xfrm rot="15095958">
            <a:off x="5817007" y="3091852"/>
            <a:ext cx="881971" cy="858945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0800000"/>
              <a:gd name="adj5" fmla="val 1250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endParaRPr lang="en-GB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2EA8CC4-D309-85F4-EE96-9C1D85F91401}"/>
              </a:ext>
            </a:extLst>
          </p:cNvPr>
          <p:cNvSpPr txBox="1"/>
          <p:nvPr/>
        </p:nvSpPr>
        <p:spPr>
          <a:xfrm>
            <a:off x="5998457" y="337072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24 H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CFED54-C8FD-FA3E-8B96-618C551E23CF}"/>
              </a:ext>
            </a:extLst>
          </p:cNvPr>
          <p:cNvSpPr/>
          <p:nvPr/>
        </p:nvSpPr>
        <p:spPr>
          <a:xfrm>
            <a:off x="2090805" y="5844989"/>
            <a:ext cx="13676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Plan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F6DCF12-423B-1668-8745-261FBAD4D99A}"/>
              </a:ext>
            </a:extLst>
          </p:cNvPr>
          <p:cNvSpPr/>
          <p:nvPr/>
        </p:nvSpPr>
        <p:spPr>
          <a:xfrm>
            <a:off x="4617810" y="5853534"/>
            <a:ext cx="35025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Collaborate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596FEE7-B5D9-1973-A593-B4290AF21A8E}"/>
              </a:ext>
            </a:extLst>
          </p:cNvPr>
          <p:cNvSpPr txBox="1"/>
          <p:nvPr/>
        </p:nvSpPr>
        <p:spPr>
          <a:xfrm>
            <a:off x="9079036" y="5811119"/>
            <a:ext cx="2278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Deliver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4" name="3D Model 33" descr="Puzzle">
                <a:extLst>
                  <a:ext uri="{FF2B5EF4-FFF2-40B4-BE49-F238E27FC236}">
                    <a16:creationId xmlns:a16="http://schemas.microsoft.com/office/drawing/2014/main" id="{4F906811-3E8C-D1AB-C798-D1B4036237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85528674"/>
                  </p:ext>
                </p:extLst>
              </p:nvPr>
            </p:nvGraphicFramePr>
            <p:xfrm>
              <a:off x="8923305" y="3555395"/>
              <a:ext cx="2346274" cy="253015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46274" cy="2530150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7214" d="1000000"/>
                    <am3d:preTrans dx="0" dy="-18000000" dz="-2"/>
                    <am3d:scale>
                      <am3d:sx n="1000000" d="1000000"/>
                      <am3d:sy n="1000000" d="1000000"/>
                      <am3d:sz n="1000000" d="1000000"/>
                    </am3d:scale>
                    <am3d:rot ax="-2615664" ay="1567027" az="-136438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5872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4" name="3D Model 33" descr="Puzzle">
                <a:extLst>
                  <a:ext uri="{FF2B5EF4-FFF2-40B4-BE49-F238E27FC236}">
                    <a16:creationId xmlns:a16="http://schemas.microsoft.com/office/drawing/2014/main" id="{4F906811-3E8C-D1AB-C798-D1B4036237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23305" y="3555395"/>
                <a:ext cx="2346274" cy="2530150"/>
              </a:xfrm>
              <a:prstGeom prst="rect">
                <a:avLst/>
              </a:prstGeom>
            </p:spPr>
          </p:pic>
        </mc:Fallback>
      </mc:AlternateContent>
      <p:sp>
        <p:nvSpPr>
          <p:cNvPr id="39" name="Arrow: Bent 38">
            <a:extLst>
              <a:ext uri="{FF2B5EF4-FFF2-40B4-BE49-F238E27FC236}">
                <a16:creationId xmlns:a16="http://schemas.microsoft.com/office/drawing/2014/main" id="{29BBF0B0-BED7-383F-AD0D-620265BD1480}"/>
              </a:ext>
            </a:extLst>
          </p:cNvPr>
          <p:cNvSpPr/>
          <p:nvPr/>
        </p:nvSpPr>
        <p:spPr>
          <a:xfrm rot="20900002" flipH="1">
            <a:off x="7269312" y="3216882"/>
            <a:ext cx="2018391" cy="1238114"/>
          </a:xfrm>
          <a:prstGeom prst="bentArrow">
            <a:avLst>
              <a:gd name="adj1" fmla="val 26033"/>
              <a:gd name="adj2" fmla="val 25000"/>
              <a:gd name="adj3" fmla="val 25000"/>
              <a:gd name="adj4" fmla="val 43750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Feedback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8" name="3D Model 37" descr="Head With Gears">
                <a:extLst>
                  <a:ext uri="{FF2B5EF4-FFF2-40B4-BE49-F238E27FC236}">
                    <a16:creationId xmlns:a16="http://schemas.microsoft.com/office/drawing/2014/main" id="{7FB80367-6833-D787-4B5A-4DA0480D317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42942718"/>
                  </p:ext>
                </p:extLst>
              </p:nvPr>
            </p:nvGraphicFramePr>
            <p:xfrm>
              <a:off x="280439" y="4862788"/>
              <a:ext cx="1284306" cy="141497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284306" cy="1414979"/>
                    </a:xfrm>
                    <a:prstGeom prst="rect">
                      <a:avLst/>
                    </a:prstGeom>
                  </am3d:spPr>
                  <am3d:camera>
                    <am3d:pos x="0" y="0" z="626893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171" d="1000000"/>
                    <am3d:preTrans dx="-164765" dy="-18081215" dz="-21786"/>
                    <am3d:scale>
                      <am3d:sx n="1000000" d="1000000"/>
                      <am3d:sy n="1000000" d="1000000"/>
                      <am3d:sz n="1000000" d="1000000"/>
                    </am3d:scale>
                    <am3d:rot ax="-761297" ay="-134171" az="3018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9502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8" name="3D Model 37" descr="Head With Gears">
                <a:extLst>
                  <a:ext uri="{FF2B5EF4-FFF2-40B4-BE49-F238E27FC236}">
                    <a16:creationId xmlns:a16="http://schemas.microsoft.com/office/drawing/2014/main" id="{7FB80367-6833-D787-4B5A-4DA0480D317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0439" y="4862788"/>
                <a:ext cx="1284306" cy="141497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289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20E26-0D03-88A7-ACB2-59C28B403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279443"/>
          </a:xfrm>
        </p:spPr>
        <p:txBody>
          <a:bodyPr/>
          <a:lstStyle/>
          <a:p>
            <a:r>
              <a:rPr lang="en-GB" dirty="0"/>
              <a:t>Incrementing v Iterating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4A3E6C0-A963-D4B7-1A63-8558378375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3792" y="1864659"/>
            <a:ext cx="5212561" cy="3935506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706573-EA8B-0FB9-3641-5B024E4E4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649" y="1864659"/>
            <a:ext cx="5721284" cy="393550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7DC19C-DDA5-C0DD-A75A-D68F494FF295}"/>
              </a:ext>
            </a:extLst>
          </p:cNvPr>
          <p:cNvSpPr txBox="1"/>
          <p:nvPr/>
        </p:nvSpPr>
        <p:spPr>
          <a:xfrm>
            <a:off x="699247" y="6194611"/>
            <a:ext cx="4910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4"/>
              </a:rPr>
              <a:t>https://wikiagile.fr/images/7/71/Usmp_iterative_0407.jpg</a:t>
            </a:r>
            <a:br>
              <a:rPr lang="en-GB" sz="1400" b="0" i="0" u="none" strike="noStrike" dirty="0">
                <a:solidFill>
                  <a:srgbClr val="0088CC"/>
                </a:solidFill>
                <a:effectLst/>
                <a:latin typeface="Helvetica Neue"/>
              </a:rPr>
            </a:br>
            <a:r>
              <a:rPr lang="en-GB" sz="14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5"/>
              </a:rPr>
              <a:t>https://wikiagile.fr/images/6/62/Usmp_incremental_0406.jpg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519235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6ECF8-B12E-DD97-FD6D-3522BAEF3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Coding and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FFFF-A200-7769-8CB9-7FE1DFD42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Pair programming</a:t>
            </a:r>
            <a:r>
              <a:rPr lang="en-GB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where possible, collaborate in pairs to increase skills, accelerate progress, and improve code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quality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GB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Code review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Review code together to share knowledge, identify improvements, and fix defects.</a:t>
            </a:r>
          </a:p>
          <a:p>
            <a:pPr>
              <a:lnSpc>
                <a:spcPct val="100000"/>
              </a:lnSpc>
            </a:pPr>
            <a:r>
              <a:rPr lang="en-GB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Testing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Verify code correctness through unit, integration and user testing.</a:t>
            </a:r>
          </a:p>
          <a:p>
            <a:pPr>
              <a:lnSpc>
                <a:spcPct val="110000"/>
              </a:lnSpc>
            </a:pPr>
            <a:r>
              <a:rPr lang="en-GB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Version control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- Use Git and GitHub for source control, collaboration, and release management.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3108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ADFD-6EBC-AB44-B77D-95DE78402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389" y="145473"/>
            <a:ext cx="9684218" cy="758011"/>
          </a:xfrm>
        </p:spPr>
        <p:txBody>
          <a:bodyPr/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Some Humour…the Reality!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3661E9-70ED-422A-8B2C-9A20C65531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8175" y="100190"/>
            <a:ext cx="4399523" cy="37807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D306B0-C3BC-CFA3-F7EB-3810F7244EDD}"/>
              </a:ext>
            </a:extLst>
          </p:cNvPr>
          <p:cNvSpPr txBox="1"/>
          <p:nvPr/>
        </p:nvSpPr>
        <p:spPr>
          <a:xfrm>
            <a:off x="7488175" y="3757823"/>
            <a:ext cx="24384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3"/>
              </a:rPr>
              <a:t>https://vincentdnl.com/drawings/backlog</a:t>
            </a:r>
            <a:endParaRPr lang="en-GB" sz="1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094A96-A15D-A6B9-CC6D-118854067D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05" y="3880934"/>
            <a:ext cx="2973462" cy="26506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CA4E527-DBCB-6468-EEA3-658C02FAFAA0}"/>
              </a:ext>
            </a:extLst>
          </p:cNvPr>
          <p:cNvSpPr txBox="1"/>
          <p:nvPr/>
        </p:nvSpPr>
        <p:spPr>
          <a:xfrm>
            <a:off x="187217" y="6481415"/>
            <a:ext cx="30091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5"/>
              </a:rPr>
              <a:t>https://vincentdnl.com/drawings/pair-programming</a:t>
            </a:r>
            <a:endParaRPr lang="en-GB" sz="1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975ECA4-6357-AFAB-AB99-5BA395B12F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0380" y="3383392"/>
            <a:ext cx="2973462" cy="26362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C6525C9-2ED1-2DE3-573B-22BD428C0BA5}"/>
              </a:ext>
            </a:extLst>
          </p:cNvPr>
          <p:cNvSpPr txBox="1"/>
          <p:nvPr/>
        </p:nvSpPr>
        <p:spPr>
          <a:xfrm>
            <a:off x="3989651" y="6039081"/>
            <a:ext cx="2483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7"/>
              </a:rPr>
              <a:t>https://vincentdnl.com/drawings/priorities</a:t>
            </a:r>
            <a:endParaRPr lang="en-GB" sz="10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E855451-57E1-384A-74EA-A67DFA6F2C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5312" y="818919"/>
            <a:ext cx="6325669" cy="22099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C3BF364-0321-B28D-6B0A-511E1E6E1A31}"/>
              </a:ext>
            </a:extLst>
          </p:cNvPr>
          <p:cNvSpPr txBox="1"/>
          <p:nvPr/>
        </p:nvSpPr>
        <p:spPr>
          <a:xfrm>
            <a:off x="375312" y="3184900"/>
            <a:ext cx="2454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9"/>
              </a:rPr>
              <a:t>https://vincentdnl.com/drawings/markets</a:t>
            </a:r>
            <a:endParaRPr lang="en-GB" sz="10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6BA7F45-4127-892F-21DC-A7DD57E230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30779" y="4004044"/>
            <a:ext cx="2901038" cy="262194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E861928-9D2D-D72D-333C-9866A40B04C4}"/>
              </a:ext>
            </a:extLst>
          </p:cNvPr>
          <p:cNvSpPr txBox="1"/>
          <p:nvPr/>
        </p:nvSpPr>
        <p:spPr>
          <a:xfrm>
            <a:off x="7698638" y="6531541"/>
            <a:ext cx="25939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b="0" i="0" u="none" strike="noStrike" dirty="0">
                <a:solidFill>
                  <a:srgbClr val="0088CC"/>
                </a:solidFill>
                <a:effectLst/>
                <a:latin typeface="Helvetica Neue"/>
                <a:hlinkClick r:id="rId11"/>
              </a:rPr>
              <a:t>https://vincentdnl.com/drawings/testing-tdd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0592719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643_TF22378848.potx" id="{6BBE7CC7-35DD-4A68-AF50-43E942A5F51F}" vid="{D3513AAA-9640-405D-ACB4-14E37EB01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110</TotalTime>
  <Words>479</Words>
  <Application>Microsoft Office PowerPoint</Application>
  <PresentationFormat>Widescreen</PresentationFormat>
  <Paragraphs>67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Consolas</vt:lpstr>
      <vt:lpstr>Helvetica Neue</vt:lpstr>
      <vt:lpstr>Tw Cen MT</vt:lpstr>
      <vt:lpstr>Tw Cen MT Condensed</vt:lpstr>
      <vt:lpstr>Wingdings 3</vt:lpstr>
      <vt:lpstr>Integral</vt:lpstr>
      <vt:lpstr>Interdisciplinary Group Project</vt:lpstr>
      <vt:lpstr>Agenda</vt:lpstr>
      <vt:lpstr>values</vt:lpstr>
      <vt:lpstr>Principles</vt:lpstr>
      <vt:lpstr>Ways Of working</vt:lpstr>
      <vt:lpstr>Agile</vt:lpstr>
      <vt:lpstr>Incrementing v Iterating</vt:lpstr>
      <vt:lpstr>Coding and Programming</vt:lpstr>
      <vt:lpstr>Some Humour…the Reality!</vt:lpstr>
      <vt:lpstr>Next to ADD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Interdisciplinary Group Project</dc:title>
  <dc:creator>Petter Lovehagen (Student)</dc:creator>
  <cp:lastModifiedBy>Petter Lovehagen (Student)</cp:lastModifiedBy>
  <cp:revision>1</cp:revision>
  <dcterms:created xsi:type="dcterms:W3CDTF">2023-11-15T21:01:16Z</dcterms:created>
  <dcterms:modified xsi:type="dcterms:W3CDTF">2023-11-15T22:51:32Z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